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1" r:id="rId3"/>
    <p:sldId id="258" r:id="rId4"/>
    <p:sldId id="262" r:id="rId5"/>
    <p:sldId id="263" r:id="rId6"/>
    <p:sldId id="264" r:id="rId7"/>
    <p:sldId id="265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8" d="100"/>
          <a:sy n="88" d="100"/>
        </p:scale>
        <p:origin x="1125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image" Target="../media/image5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2F805-2722-4351-BD67-60771D82DA23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797AA-9C8C-4951-BEF5-0474ED5128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1874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2F805-2722-4351-BD67-60771D82DA23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797AA-9C8C-4951-BEF5-0474ED5128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2252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2F805-2722-4351-BD67-60771D82DA23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797AA-9C8C-4951-BEF5-0474ED5128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70669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2F805-2722-4351-BD67-60771D82DA23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797AA-9C8C-4951-BEF5-0474ED5128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82319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2F805-2722-4351-BD67-60771D82DA23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797AA-9C8C-4951-BEF5-0474ED5128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8071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2F805-2722-4351-BD67-60771D82DA23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797AA-9C8C-4951-BEF5-0474ED5128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272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2F805-2722-4351-BD67-60771D82DA23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797AA-9C8C-4951-BEF5-0474ED5128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2559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2F805-2722-4351-BD67-60771D82DA23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797AA-9C8C-4951-BEF5-0474ED5128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04574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2F805-2722-4351-BD67-60771D82DA23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797AA-9C8C-4951-BEF5-0474ED5128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4409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2F805-2722-4351-BD67-60771D82DA23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797AA-9C8C-4951-BEF5-0474ED5128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33529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2F805-2722-4351-BD67-60771D82DA23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797AA-9C8C-4951-BEF5-0474ED5128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6327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52F805-2722-4351-BD67-60771D82DA23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0797AA-9C8C-4951-BEF5-0474ED5128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6485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png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6.png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6.e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5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D102E-F077-40B0-9BD0-21AE4D38B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172" y="3778115"/>
            <a:ext cx="3932853" cy="2423632"/>
          </a:xfrm>
        </p:spPr>
        <p:txBody>
          <a:bodyPr>
            <a:normAutofit/>
          </a:bodyPr>
          <a:lstStyle/>
          <a:p>
            <a:r>
              <a:rPr lang="en-GB" dirty="0"/>
              <a:t> </a:t>
            </a:r>
            <a:r>
              <a:rPr lang="en-GB" b="1" dirty="0"/>
              <a:t>1. </a:t>
            </a:r>
            <a:r>
              <a:rPr lang="en-GB" b="1" dirty="0" err="1"/>
              <a:t>Vynájdite</a:t>
            </a:r>
            <a:r>
              <a:rPr lang="en-GB" b="1" dirty="0"/>
              <a:t> </a:t>
            </a:r>
            <a:r>
              <a:rPr lang="en-GB" b="1" dirty="0" err="1"/>
              <a:t>sa</a:t>
            </a:r>
            <a:r>
              <a:rPr lang="en-GB" b="1" dirty="0"/>
              <a:t>: </a:t>
            </a:r>
            <a:r>
              <a:rPr lang="en-GB" b="1" dirty="0" err="1"/>
              <a:t>Ajurvédske</a:t>
            </a:r>
            <a:r>
              <a:rPr lang="en-GB" b="1" dirty="0"/>
              <a:t> </a:t>
            </a:r>
            <a:r>
              <a:rPr lang="en-GB" b="1" dirty="0" err="1"/>
              <a:t>okuliare</a:t>
            </a:r>
            <a:r>
              <a:rPr lang="en-GB" b="1" dirty="0"/>
              <a:t>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4C0B2-D226-4117-BAE0-EEB301510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9095" y="3855763"/>
            <a:ext cx="4918766" cy="2862277"/>
          </a:xfrm>
        </p:spPr>
        <p:txBody>
          <a:bodyPr>
            <a:normAutofit/>
          </a:bodyPr>
          <a:lstStyle/>
          <a:p>
            <a:r>
              <a:rPr lang="en-GB" sz="2400" dirty="0" err="1"/>
              <a:t>Preskúmajte</a:t>
            </a:r>
            <a:r>
              <a:rPr lang="en-GB" sz="2400" dirty="0"/>
              <a:t> </a:t>
            </a:r>
            <a:r>
              <a:rPr lang="en-GB" sz="2400" dirty="0" err="1"/>
              <a:t>optimálne</a:t>
            </a:r>
            <a:r>
              <a:rPr lang="en-GB" sz="2400" dirty="0"/>
              <a:t> </a:t>
            </a:r>
            <a:r>
              <a:rPr lang="en-GB" sz="2400" dirty="0" err="1">
                <a:solidFill>
                  <a:srgbClr val="FF0000"/>
                </a:solidFill>
              </a:rPr>
              <a:t>rozmiestnenie</a:t>
            </a:r>
            <a:r>
              <a:rPr lang="en-GB" sz="2400" dirty="0">
                <a:solidFill>
                  <a:srgbClr val="FF0000"/>
                </a:solidFill>
              </a:rPr>
              <a:t> </a:t>
            </a:r>
            <a:r>
              <a:rPr lang="en-GB" sz="2400" dirty="0" err="1">
                <a:solidFill>
                  <a:srgbClr val="FF0000"/>
                </a:solidFill>
              </a:rPr>
              <a:t>dierok</a:t>
            </a:r>
            <a:r>
              <a:rPr lang="en-GB" sz="2400" dirty="0">
                <a:solidFill>
                  <a:srgbClr val="FF0000"/>
                </a:solidFill>
              </a:rPr>
              <a:t> </a:t>
            </a:r>
            <a:r>
              <a:rPr lang="en-GB" sz="2400" dirty="0"/>
              <a:t>v </a:t>
            </a:r>
            <a:r>
              <a:rPr lang="en-GB" sz="2400" dirty="0" err="1"/>
              <a:t>nepriehľadnej</a:t>
            </a:r>
            <a:r>
              <a:rPr lang="en-GB" sz="2400" dirty="0"/>
              <a:t> </a:t>
            </a:r>
            <a:r>
              <a:rPr lang="en-GB" sz="2400" dirty="0" err="1"/>
              <a:t>fólii</a:t>
            </a:r>
            <a:r>
              <a:rPr lang="en-GB" sz="2400" dirty="0"/>
              <a:t> </a:t>
            </a:r>
            <a:r>
              <a:rPr lang="en-GB" sz="2400" dirty="0" err="1"/>
              <a:t>na</a:t>
            </a:r>
            <a:r>
              <a:rPr lang="en-GB" sz="2400" dirty="0"/>
              <a:t> </a:t>
            </a:r>
            <a:r>
              <a:rPr lang="en-GB" sz="2400" dirty="0" err="1"/>
              <a:t>výrobu</a:t>
            </a:r>
            <a:r>
              <a:rPr lang="en-GB" sz="2400" dirty="0"/>
              <a:t> </a:t>
            </a:r>
            <a:r>
              <a:rPr lang="en-GB" sz="2400" dirty="0" err="1"/>
              <a:t>slnečných</a:t>
            </a:r>
            <a:r>
              <a:rPr lang="en-GB" sz="2400" dirty="0"/>
              <a:t> </a:t>
            </a:r>
            <a:r>
              <a:rPr lang="en-GB" sz="2400" dirty="0" err="1"/>
              <a:t>okuliarov</a:t>
            </a:r>
            <a:r>
              <a:rPr lang="en-GB" sz="2400" dirty="0"/>
              <a:t>, </a:t>
            </a:r>
            <a:r>
              <a:rPr lang="en-GB" sz="2400" dirty="0" err="1"/>
              <a:t>ktoré</a:t>
            </a:r>
            <a:r>
              <a:rPr lang="en-GB" sz="2400" dirty="0"/>
              <a:t> </a:t>
            </a:r>
            <a:r>
              <a:rPr lang="en-GB" sz="2400" dirty="0" err="1">
                <a:solidFill>
                  <a:srgbClr val="FF0000"/>
                </a:solidFill>
              </a:rPr>
              <a:t>znižujú</a:t>
            </a:r>
            <a:r>
              <a:rPr lang="en-GB" sz="2400" dirty="0">
                <a:solidFill>
                  <a:srgbClr val="FF0000"/>
                </a:solidFill>
              </a:rPr>
              <a:t> </a:t>
            </a:r>
            <a:r>
              <a:rPr lang="en-GB" sz="2400" dirty="0" err="1">
                <a:solidFill>
                  <a:srgbClr val="FF0000"/>
                </a:solidFill>
              </a:rPr>
              <a:t>intenzitu</a:t>
            </a:r>
            <a:r>
              <a:rPr lang="en-GB" sz="2400" dirty="0"/>
              <a:t> </a:t>
            </a:r>
            <a:r>
              <a:rPr lang="en-GB" sz="2400" dirty="0" err="1"/>
              <a:t>svetla</a:t>
            </a:r>
            <a:r>
              <a:rPr lang="en-GB" sz="2400" dirty="0"/>
              <a:t> a </a:t>
            </a:r>
            <a:r>
              <a:rPr lang="en-GB" sz="2400" dirty="0" err="1"/>
              <a:t>pomáhajú</a:t>
            </a:r>
            <a:r>
              <a:rPr lang="en-GB" sz="2400" dirty="0"/>
              <a:t> </a:t>
            </a:r>
            <a:r>
              <a:rPr lang="en-GB" sz="2400" dirty="0" err="1"/>
              <a:t>pri</a:t>
            </a:r>
            <a:r>
              <a:rPr lang="en-GB" sz="2400" dirty="0"/>
              <a:t> </a:t>
            </a:r>
            <a:r>
              <a:rPr lang="en-GB" sz="2400" dirty="0" err="1">
                <a:solidFill>
                  <a:srgbClr val="FF0000"/>
                </a:solidFill>
              </a:rPr>
              <a:t>korekcii</a:t>
            </a:r>
            <a:r>
              <a:rPr lang="en-GB" sz="2400" dirty="0">
                <a:solidFill>
                  <a:srgbClr val="FF0000"/>
                </a:solidFill>
              </a:rPr>
              <a:t> </a:t>
            </a:r>
            <a:r>
              <a:rPr lang="en-GB" sz="2400" dirty="0" err="1">
                <a:solidFill>
                  <a:srgbClr val="FF0000"/>
                </a:solidFill>
              </a:rPr>
              <a:t>krátkozrakosti</a:t>
            </a:r>
            <a:r>
              <a:rPr lang="en-GB" sz="2400" dirty="0"/>
              <a:t>. </a:t>
            </a: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E12924A-451D-486D-87DA-F89E75909E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4678" y="1385628"/>
            <a:ext cx="5954642" cy="2218104"/>
          </a:xfrm>
          <a:custGeom>
            <a:avLst/>
            <a:gdLst/>
            <a:ahLst/>
            <a:cxnLst/>
            <a:rect l="l" t="t" r="r" b="b"/>
            <a:pathLst>
              <a:path w="10580201" h="2957472">
                <a:moveTo>
                  <a:pt x="88961" y="0"/>
                </a:moveTo>
                <a:lnTo>
                  <a:pt x="10491240" y="0"/>
                </a:lnTo>
                <a:cubicBezTo>
                  <a:pt x="10540372" y="0"/>
                  <a:pt x="10580201" y="39829"/>
                  <a:pt x="10580201" y="88961"/>
                </a:cubicBezTo>
                <a:lnTo>
                  <a:pt x="10580201" y="2868511"/>
                </a:lnTo>
                <a:cubicBezTo>
                  <a:pt x="10580201" y="2917643"/>
                  <a:pt x="10540372" y="2957472"/>
                  <a:pt x="10491240" y="2957472"/>
                </a:cubicBezTo>
                <a:lnTo>
                  <a:pt x="88961" y="2957472"/>
                </a:lnTo>
                <a:cubicBezTo>
                  <a:pt x="39829" y="2957472"/>
                  <a:pt x="0" y="2917643"/>
                  <a:pt x="0" y="2868511"/>
                </a:cubicBezTo>
                <a:lnTo>
                  <a:pt x="0" y="88961"/>
                </a:lnTo>
                <a:cubicBezTo>
                  <a:pt x="0" y="39829"/>
                  <a:pt x="39829" y="0"/>
                  <a:pt x="88961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2138584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D102E-F077-40B0-9BD0-21AE4D38B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GB" dirty="0"/>
            </a:br>
            <a:r>
              <a:rPr lang="en-GB" dirty="0"/>
              <a:t> </a:t>
            </a:r>
            <a:r>
              <a:rPr lang="en-GB" b="1" dirty="0"/>
              <a:t>1. </a:t>
            </a:r>
            <a:r>
              <a:rPr lang="en-GB" b="1" dirty="0" err="1"/>
              <a:t>Vynájdite</a:t>
            </a:r>
            <a:r>
              <a:rPr lang="en-GB" b="1" dirty="0"/>
              <a:t> </a:t>
            </a:r>
            <a:r>
              <a:rPr lang="en-GB" b="1" dirty="0" err="1"/>
              <a:t>sa</a:t>
            </a:r>
            <a:r>
              <a:rPr lang="en-GB" b="1" dirty="0"/>
              <a:t>: </a:t>
            </a:r>
            <a:r>
              <a:rPr lang="en-GB" b="1" dirty="0" err="1"/>
              <a:t>Ajurvédske</a:t>
            </a:r>
            <a:r>
              <a:rPr lang="en-GB" b="1" dirty="0"/>
              <a:t> </a:t>
            </a:r>
            <a:r>
              <a:rPr lang="en-GB" b="1" dirty="0" err="1"/>
              <a:t>okuliare</a:t>
            </a:r>
            <a:r>
              <a:rPr lang="en-GB" b="1" dirty="0"/>
              <a:t>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4C0B2-D226-4117-BAE0-EEB3015107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000" dirty="0"/>
              <a:t>Krátkozraké oko – dlhšie, ohnisko je pred sietnicou, na sietnici sa bod zobrazí ako kruh</a:t>
            </a:r>
            <a:endParaRPr lang="en-GB" sz="2000" dirty="0"/>
          </a:p>
          <a:p>
            <a:r>
              <a:rPr lang="en-GB" sz="2000" dirty="0">
                <a:solidFill>
                  <a:srgbClr val="FF0000"/>
                </a:solidFill>
              </a:rPr>
              <a:t>f</a:t>
            </a:r>
            <a:r>
              <a:rPr lang="en-GB" sz="2000" baseline="-25000" dirty="0">
                <a:solidFill>
                  <a:srgbClr val="FF0000"/>
                </a:solidFill>
              </a:rPr>
              <a:t>0</a:t>
            </a:r>
            <a:r>
              <a:rPr lang="en-GB" sz="2000" dirty="0">
                <a:solidFill>
                  <a:srgbClr val="FF0000"/>
                </a:solidFill>
              </a:rPr>
              <a:t> </a:t>
            </a:r>
            <a:r>
              <a:rPr lang="en-GB" sz="2000" dirty="0"/>
              <a:t>- </a:t>
            </a:r>
            <a:r>
              <a:rPr lang="en-GB" sz="2000" dirty="0" err="1"/>
              <a:t>typicky</a:t>
            </a:r>
            <a:r>
              <a:rPr lang="en-GB" sz="2000" dirty="0"/>
              <a:t> </a:t>
            </a:r>
            <a:r>
              <a:rPr lang="en-GB" sz="2000" dirty="0">
                <a:solidFill>
                  <a:srgbClr val="FF0000"/>
                </a:solidFill>
              </a:rPr>
              <a:t>24 mm</a:t>
            </a:r>
            <a:r>
              <a:rPr lang="en-GB" sz="2000" dirty="0"/>
              <a:t>, </a:t>
            </a:r>
            <a:r>
              <a:rPr lang="el-GR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Δ</a:t>
            </a:r>
            <a:r>
              <a:rPr lang="en-GB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GB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mm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vyžaduje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korekciu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2.5 – 3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dioptrie</a:t>
            </a:r>
            <a:endParaRPr lang="sk-SK" sz="2000" dirty="0"/>
          </a:p>
          <a:p>
            <a:r>
              <a:rPr lang="en-GB" sz="2000" dirty="0" err="1"/>
              <a:t>Vzdialenosť</a:t>
            </a:r>
            <a:r>
              <a:rPr lang="en-GB" sz="2000" dirty="0"/>
              <a:t> </a:t>
            </a:r>
            <a:r>
              <a:rPr lang="en-GB" sz="2000" dirty="0" err="1"/>
              <a:t>čapíkov</a:t>
            </a:r>
            <a:r>
              <a:rPr lang="en-GB" sz="2000" dirty="0"/>
              <a:t>/</a:t>
            </a:r>
            <a:r>
              <a:rPr lang="en-GB" sz="2000" dirty="0" err="1"/>
              <a:t>tyčiniek</a:t>
            </a:r>
            <a:r>
              <a:rPr lang="en-GB" sz="2000" dirty="0"/>
              <a:t> v </a:t>
            </a:r>
            <a:r>
              <a:rPr lang="en-GB" sz="2000" dirty="0" err="1"/>
              <a:t>žltej</a:t>
            </a:r>
            <a:r>
              <a:rPr lang="en-GB" sz="2000" dirty="0"/>
              <a:t> </a:t>
            </a:r>
            <a:r>
              <a:rPr lang="en-GB" sz="2000" dirty="0" err="1"/>
              <a:t>škvrne</a:t>
            </a:r>
            <a:r>
              <a:rPr lang="en-GB" sz="2000" dirty="0"/>
              <a:t>: 2 – 3 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GB" sz="2000" dirty="0"/>
              <a:t>m, </a:t>
            </a:r>
            <a:r>
              <a:rPr lang="en-GB" sz="2000" dirty="0" err="1"/>
              <a:t>reálne</a:t>
            </a:r>
            <a:r>
              <a:rPr lang="en-GB" sz="2000" dirty="0"/>
              <a:t> </a:t>
            </a:r>
            <a:r>
              <a:rPr lang="en-GB" sz="2000" dirty="0" err="1"/>
              <a:t>rozlíšenie</a:t>
            </a:r>
            <a:r>
              <a:rPr lang="en-GB" sz="2000" dirty="0"/>
              <a:t> </a:t>
            </a:r>
            <a:r>
              <a:rPr lang="en-GB" sz="2000" dirty="0" err="1"/>
              <a:t>asi</a:t>
            </a:r>
            <a:r>
              <a:rPr lang="en-GB" sz="2000" dirty="0"/>
              <a:t> </a:t>
            </a:r>
            <a:r>
              <a:rPr lang="en-GB" sz="2000" dirty="0">
                <a:solidFill>
                  <a:srgbClr val="FF0000"/>
                </a:solidFill>
              </a:rPr>
              <a:t>5 </a:t>
            </a:r>
            <a:r>
              <a:rPr lang="el-GR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GB" sz="2000" dirty="0">
                <a:solidFill>
                  <a:srgbClr val="FF0000"/>
                </a:solidFill>
              </a:rPr>
              <a:t>m</a:t>
            </a:r>
            <a:r>
              <a:rPr lang="en-GB" sz="2000" dirty="0"/>
              <a:t>, </a:t>
            </a:r>
            <a:r>
              <a:rPr lang="en-GB" sz="2000" dirty="0" err="1"/>
              <a:t>čo</a:t>
            </a:r>
            <a:r>
              <a:rPr lang="en-GB" sz="2000" dirty="0"/>
              <a:t> </a:t>
            </a:r>
            <a:r>
              <a:rPr lang="en-GB" sz="2000" dirty="0" err="1"/>
              <a:t>zodpovedá</a:t>
            </a:r>
            <a:r>
              <a:rPr lang="en-GB" sz="2000" dirty="0"/>
              <a:t> </a:t>
            </a:r>
            <a:r>
              <a:rPr lang="en-GB" sz="2000" dirty="0" err="1"/>
              <a:t>uhlovému</a:t>
            </a:r>
            <a:r>
              <a:rPr lang="en-GB" sz="2000" dirty="0"/>
              <a:t> </a:t>
            </a:r>
            <a:r>
              <a:rPr lang="en-GB" sz="2000" dirty="0" err="1"/>
              <a:t>rozlíšeniu</a:t>
            </a:r>
            <a:r>
              <a:rPr lang="en-GB" sz="2000" dirty="0"/>
              <a:t> </a:t>
            </a:r>
            <a:r>
              <a:rPr lang="en-GB" sz="2000" dirty="0" err="1"/>
              <a:t>asi</a:t>
            </a:r>
            <a:r>
              <a:rPr lang="en-GB" sz="2000" dirty="0"/>
              <a:t> 1’ (1/60 </a:t>
            </a:r>
            <a:r>
              <a:rPr lang="en-GB" sz="2000" dirty="0" err="1"/>
              <a:t>stupňa</a:t>
            </a:r>
            <a:r>
              <a:rPr lang="en-GB" sz="2000" dirty="0"/>
              <a:t>)</a:t>
            </a:r>
            <a:endParaRPr lang="sk-SK" sz="2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C63D445-C6F9-4986-BE53-05A2070962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6955" y="4001294"/>
            <a:ext cx="3496063" cy="2276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8633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D102E-F077-40B0-9BD0-21AE4D38B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GB" dirty="0"/>
            </a:br>
            <a:r>
              <a:rPr lang="en-GB" dirty="0"/>
              <a:t> </a:t>
            </a:r>
            <a:r>
              <a:rPr lang="en-GB" b="1" dirty="0"/>
              <a:t>1. </a:t>
            </a:r>
            <a:r>
              <a:rPr lang="en-GB" b="1" dirty="0" err="1"/>
              <a:t>Vynájdite</a:t>
            </a:r>
            <a:r>
              <a:rPr lang="en-GB" b="1" dirty="0"/>
              <a:t> </a:t>
            </a:r>
            <a:r>
              <a:rPr lang="en-GB" b="1" dirty="0" err="1"/>
              <a:t>sa</a:t>
            </a:r>
            <a:r>
              <a:rPr lang="en-GB" b="1" dirty="0"/>
              <a:t>: </a:t>
            </a:r>
            <a:r>
              <a:rPr lang="en-GB" b="1" dirty="0" err="1"/>
              <a:t>Ajurvédske</a:t>
            </a:r>
            <a:r>
              <a:rPr lang="en-GB" b="1" dirty="0"/>
              <a:t> </a:t>
            </a:r>
            <a:r>
              <a:rPr lang="en-GB" b="1" dirty="0" err="1"/>
              <a:t>okuliare</a:t>
            </a:r>
            <a:r>
              <a:rPr lang="en-GB" b="1" dirty="0"/>
              <a:t>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4C0B2-D226-4117-BAE0-EEB3015107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sz="2000" dirty="0"/>
              <a:t>Krátkozraké oko</a:t>
            </a:r>
            <a:r>
              <a:rPr lang="en-GB" sz="2000" dirty="0"/>
              <a:t>, </a:t>
            </a:r>
            <a:r>
              <a:rPr lang="en-GB" sz="2000" dirty="0" err="1"/>
              <a:t>veľkosť</a:t>
            </a:r>
            <a:r>
              <a:rPr lang="en-GB" sz="2000" dirty="0"/>
              <a:t> </a:t>
            </a:r>
            <a:r>
              <a:rPr lang="en-GB" sz="2000" dirty="0" err="1"/>
              <a:t>kruhu</a:t>
            </a:r>
            <a:r>
              <a:rPr lang="en-GB" sz="2000" dirty="0"/>
              <a:t> </a:t>
            </a:r>
            <a:r>
              <a:rPr lang="en-GB" sz="2000" dirty="0" err="1"/>
              <a:t>na</a:t>
            </a:r>
            <a:r>
              <a:rPr lang="en-GB" sz="2000" dirty="0"/>
              <a:t> </a:t>
            </a:r>
            <a:r>
              <a:rPr lang="en-GB" sz="2000" dirty="0" err="1"/>
              <a:t>sietnici</a:t>
            </a:r>
            <a:r>
              <a:rPr lang="en-GB" sz="2000" dirty="0"/>
              <a:t>:</a:t>
            </a:r>
          </a:p>
          <a:p>
            <a:endParaRPr lang="en-GB" sz="2000" dirty="0"/>
          </a:p>
          <a:p>
            <a:pPr marL="0" indent="0">
              <a:buNone/>
            </a:pPr>
            <a:r>
              <a:rPr lang="en-GB" sz="2000" dirty="0"/>
              <a:t>Pre </a:t>
            </a:r>
            <a:r>
              <a:rPr lang="en-GB" sz="2000" dirty="0" err="1"/>
              <a:t>typické</a:t>
            </a:r>
            <a:r>
              <a:rPr lang="en-GB" sz="2000" dirty="0"/>
              <a:t> </a:t>
            </a:r>
            <a:r>
              <a:rPr lang="en-GB" sz="2000" dirty="0" err="1"/>
              <a:t>hodnoty</a:t>
            </a:r>
            <a:r>
              <a:rPr lang="en-GB" sz="2000" dirty="0"/>
              <a:t> f</a:t>
            </a:r>
            <a:r>
              <a:rPr lang="en-GB" sz="2000" baseline="-25000" dirty="0"/>
              <a:t>0</a:t>
            </a:r>
            <a:r>
              <a:rPr lang="en-GB" sz="2000" dirty="0"/>
              <a:t> = 24 mm, </a:t>
            </a:r>
            <a:r>
              <a:rPr lang="en-GB" sz="2000" dirty="0" err="1"/>
              <a:t>Δf</a:t>
            </a:r>
            <a:r>
              <a:rPr lang="en-GB" sz="2000" dirty="0"/>
              <a:t> = 1 mm </a:t>
            </a:r>
            <a:br>
              <a:rPr lang="en-GB" sz="2000" dirty="0"/>
            </a:br>
            <a:r>
              <a:rPr lang="en-GB" sz="2000" dirty="0"/>
              <a:t>a </a:t>
            </a:r>
            <a:r>
              <a:rPr lang="en-GB" sz="2000" dirty="0" err="1"/>
              <a:t>priemer</a:t>
            </a:r>
            <a:r>
              <a:rPr lang="en-GB" sz="2000" dirty="0"/>
              <a:t> </a:t>
            </a:r>
            <a:r>
              <a:rPr lang="en-GB" sz="2000" dirty="0" err="1"/>
              <a:t>zreničky</a:t>
            </a:r>
            <a:r>
              <a:rPr lang="en-GB" sz="2000" dirty="0"/>
              <a:t> D = 4 mm:</a:t>
            </a:r>
            <a:br>
              <a:rPr lang="en-GB" sz="2000" dirty="0"/>
            </a:br>
            <a:endParaRPr lang="en-GB" sz="2000" dirty="0"/>
          </a:p>
          <a:p>
            <a:pPr marL="0" indent="0">
              <a:buNone/>
            </a:pPr>
            <a:r>
              <a:rPr lang="en-GB" sz="2000" dirty="0">
                <a:solidFill>
                  <a:srgbClr val="FF0000"/>
                </a:solidFill>
              </a:rPr>
              <a:t>d = 170 </a:t>
            </a:r>
            <a:r>
              <a:rPr lang="el-GR" sz="2000" dirty="0">
                <a:solidFill>
                  <a:srgbClr val="FF0000"/>
                </a:solidFill>
              </a:rPr>
              <a:t>μ</a:t>
            </a:r>
            <a:r>
              <a:rPr lang="en-GB" sz="2000" dirty="0">
                <a:solidFill>
                  <a:srgbClr val="FF0000"/>
                </a:solidFill>
              </a:rPr>
              <a:t>m</a:t>
            </a:r>
            <a:r>
              <a:rPr lang="en-GB" sz="2000" dirty="0"/>
              <a:t>, </a:t>
            </a:r>
            <a:r>
              <a:rPr lang="en-GB" sz="2000" dirty="0" err="1"/>
              <a:t>na</a:t>
            </a:r>
            <a:r>
              <a:rPr lang="en-GB" sz="2000" dirty="0"/>
              <a:t> </a:t>
            </a:r>
            <a:r>
              <a:rPr lang="en-GB" sz="2000" dirty="0" err="1"/>
              <a:t>ostré</a:t>
            </a:r>
            <a:r>
              <a:rPr lang="en-GB" sz="2000" dirty="0"/>
              <a:t> </a:t>
            </a:r>
            <a:r>
              <a:rPr lang="en-GB" sz="2000" dirty="0" err="1"/>
              <a:t>videnie</a:t>
            </a:r>
            <a:r>
              <a:rPr lang="en-GB" sz="2000" dirty="0"/>
              <a:t> </a:t>
            </a:r>
            <a:r>
              <a:rPr lang="en-GB" sz="2000" dirty="0" err="1"/>
              <a:t>potrebujeme</a:t>
            </a:r>
            <a:r>
              <a:rPr lang="en-GB" sz="2000" dirty="0"/>
              <a:t> </a:t>
            </a:r>
            <a:r>
              <a:rPr lang="en-GB" sz="2000" dirty="0" err="1"/>
              <a:t>menej</a:t>
            </a:r>
            <a:r>
              <a:rPr lang="en-GB" sz="2000" dirty="0"/>
              <a:t> </a:t>
            </a:r>
            <a:r>
              <a:rPr lang="en-GB" sz="2000" dirty="0" err="1"/>
              <a:t>než</a:t>
            </a:r>
            <a:r>
              <a:rPr lang="en-GB" sz="2000" dirty="0"/>
              <a:t> </a:t>
            </a:r>
            <a:r>
              <a:rPr lang="en-GB" sz="2000" dirty="0" err="1"/>
              <a:t>cca</a:t>
            </a:r>
            <a:r>
              <a:rPr lang="en-GB" sz="2000" dirty="0"/>
              <a:t> </a:t>
            </a:r>
            <a:r>
              <a:rPr lang="en-GB" sz="2000" dirty="0">
                <a:solidFill>
                  <a:srgbClr val="FF0000"/>
                </a:solidFill>
              </a:rPr>
              <a:t>5 </a:t>
            </a:r>
            <a:r>
              <a:rPr lang="el-GR" sz="2000" dirty="0">
                <a:solidFill>
                  <a:srgbClr val="FF0000"/>
                </a:solidFill>
              </a:rPr>
              <a:t>μ</a:t>
            </a:r>
            <a:r>
              <a:rPr lang="en-GB" sz="2000" dirty="0">
                <a:solidFill>
                  <a:srgbClr val="FF0000"/>
                </a:solidFill>
              </a:rPr>
              <a:t>m</a:t>
            </a:r>
          </a:p>
          <a:p>
            <a:pPr marL="0" indent="0">
              <a:buNone/>
            </a:pPr>
            <a:endParaRPr lang="sk-SK" dirty="0">
              <a:solidFill>
                <a:srgbClr val="FF0000"/>
              </a:solidFill>
            </a:endParaRP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D864138A-201B-4463-8504-BAD8D44D8D5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3963612"/>
              </p:ext>
            </p:extLst>
          </p:nvPr>
        </p:nvGraphicFramePr>
        <p:xfrm>
          <a:off x="2610643" y="4614834"/>
          <a:ext cx="3922713" cy="178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PHOTO-PAINT" r:id="rId3" imgW="3923197" imgH="1784331" progId="CorelPHOTOPAINT.Image.26">
                  <p:embed/>
                </p:oleObj>
              </mc:Choice>
              <mc:Fallback>
                <p:oleObj name="PHOTO-PAINT" r:id="rId3" imgW="3923197" imgH="1784331" progId="CorelPHOTOPAINT.Image.26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D864138A-201B-4463-8504-BAD8D44D8D5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610643" y="4614834"/>
                        <a:ext cx="3922713" cy="1784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A82FDEB-1B49-42B8-8E4E-CDAE622970FD}"/>
                  </a:ext>
                </a:extLst>
              </p:cNvPr>
              <p:cNvSpPr txBox="1"/>
              <p:nvPr/>
            </p:nvSpPr>
            <p:spPr>
              <a:xfrm>
                <a:off x="5636338" y="2047846"/>
                <a:ext cx="971356" cy="57515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num>
                        <m:den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𝐷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A82FDEB-1B49-42B8-8E4E-CDAE622970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6338" y="2047846"/>
                <a:ext cx="971356" cy="57515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29351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D102E-F077-40B0-9BD0-21AE4D38B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GB" dirty="0"/>
            </a:br>
            <a:r>
              <a:rPr lang="en-GB" dirty="0"/>
              <a:t> </a:t>
            </a:r>
            <a:r>
              <a:rPr lang="en-GB" b="1" dirty="0"/>
              <a:t>1. </a:t>
            </a:r>
            <a:r>
              <a:rPr lang="en-GB" b="1" dirty="0" err="1"/>
              <a:t>Vynájdite</a:t>
            </a:r>
            <a:r>
              <a:rPr lang="en-GB" b="1" dirty="0"/>
              <a:t> </a:t>
            </a:r>
            <a:r>
              <a:rPr lang="en-GB" b="1" dirty="0" err="1"/>
              <a:t>sa</a:t>
            </a:r>
            <a:r>
              <a:rPr lang="en-GB" b="1" dirty="0"/>
              <a:t>: </a:t>
            </a:r>
            <a:r>
              <a:rPr lang="en-GB" b="1" dirty="0" err="1"/>
              <a:t>Ajurvédske</a:t>
            </a:r>
            <a:r>
              <a:rPr lang="en-GB" b="1" dirty="0"/>
              <a:t> </a:t>
            </a:r>
            <a:r>
              <a:rPr lang="en-GB" b="1" dirty="0" err="1"/>
              <a:t>okuliare</a:t>
            </a:r>
            <a:r>
              <a:rPr lang="en-GB" b="1" dirty="0"/>
              <a:t>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4C0B2-D226-4117-BAE0-EEB3015107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sz="2000" dirty="0"/>
              <a:t>Jediný meniteľný parameter je D:</a:t>
            </a:r>
          </a:p>
          <a:p>
            <a:endParaRPr lang="sk-SK" sz="2000" dirty="0"/>
          </a:p>
          <a:p>
            <a:r>
              <a:rPr lang="sk-SK" sz="2000" dirty="0"/>
              <a:t>Pred oko d</a:t>
            </a:r>
            <a:r>
              <a:rPr lang="en-GB" sz="2000" dirty="0"/>
              <a:t>á</a:t>
            </a:r>
            <a:r>
              <a:rPr lang="sk-SK" sz="2000" dirty="0" err="1"/>
              <a:t>me</a:t>
            </a:r>
            <a:r>
              <a:rPr lang="sk-SK" sz="2000" dirty="0"/>
              <a:t> </a:t>
            </a:r>
            <a:r>
              <a:rPr lang="en-GB" sz="2000" dirty="0" err="1"/>
              <a:t>tmavé</a:t>
            </a:r>
            <a:r>
              <a:rPr lang="en-GB" sz="2000" dirty="0"/>
              <a:t> </a:t>
            </a:r>
            <a:r>
              <a:rPr lang="en-GB" sz="2000" dirty="0" err="1"/>
              <a:t>sklo</a:t>
            </a:r>
            <a:r>
              <a:rPr lang="en-GB" sz="2000" dirty="0"/>
              <a:t> s </a:t>
            </a:r>
            <a:r>
              <a:rPr lang="en-GB" sz="2000" dirty="0" err="1"/>
              <a:t>menším</a:t>
            </a:r>
            <a:r>
              <a:rPr lang="en-GB" sz="2000" dirty="0"/>
              <a:t> </a:t>
            </a:r>
            <a:r>
              <a:rPr lang="en-GB" sz="2000" dirty="0" err="1"/>
              <a:t>otvorom</a:t>
            </a:r>
            <a:r>
              <a:rPr lang="en-GB" sz="2000" dirty="0"/>
              <a:t>, </a:t>
            </a:r>
            <a:r>
              <a:rPr lang="en-GB" sz="2000" dirty="0" err="1"/>
              <a:t>než</a:t>
            </a:r>
            <a:r>
              <a:rPr lang="en-GB" sz="2000" dirty="0"/>
              <a:t> </a:t>
            </a:r>
            <a:r>
              <a:rPr lang="en-GB" sz="2000" dirty="0" err="1"/>
              <a:t>má</a:t>
            </a:r>
            <a:r>
              <a:rPr lang="en-GB" sz="2000" dirty="0"/>
              <a:t> </a:t>
            </a:r>
            <a:r>
              <a:rPr lang="en-GB" sz="2000" dirty="0" err="1"/>
              <a:t>zrenička</a:t>
            </a:r>
            <a:endParaRPr lang="en-GB" sz="2000" dirty="0"/>
          </a:p>
          <a:p>
            <a:r>
              <a:rPr lang="en-GB" sz="2000" dirty="0"/>
              <a:t>Pre </a:t>
            </a:r>
            <a:r>
              <a:rPr lang="en-GB" sz="2000" dirty="0" err="1"/>
              <a:t>typické</a:t>
            </a:r>
            <a:r>
              <a:rPr lang="en-GB" sz="2000" dirty="0"/>
              <a:t> </a:t>
            </a:r>
            <a:r>
              <a:rPr lang="en-GB" sz="2000" dirty="0" err="1"/>
              <a:t>hodnoty</a:t>
            </a:r>
            <a:r>
              <a:rPr lang="en-GB" sz="2000" dirty="0"/>
              <a:t> f</a:t>
            </a:r>
            <a:r>
              <a:rPr lang="en-GB" sz="2000" baseline="-25000" dirty="0"/>
              <a:t>0</a:t>
            </a:r>
            <a:r>
              <a:rPr lang="en-GB" sz="2000" dirty="0"/>
              <a:t> = 24 mm, </a:t>
            </a:r>
            <a:r>
              <a:rPr lang="en-GB" sz="2000" dirty="0" err="1"/>
              <a:t>Δf</a:t>
            </a:r>
            <a:r>
              <a:rPr lang="en-GB" sz="2000" dirty="0"/>
              <a:t> = 1 mm </a:t>
            </a:r>
            <a:br>
              <a:rPr lang="en-GB" sz="2000" dirty="0"/>
            </a:br>
            <a:r>
              <a:rPr lang="en-GB" sz="2000" dirty="0"/>
              <a:t>a </a:t>
            </a:r>
            <a:r>
              <a:rPr lang="en-GB" sz="2000" dirty="0" err="1"/>
              <a:t>priemer</a:t>
            </a:r>
            <a:r>
              <a:rPr lang="en-GB" sz="2000" dirty="0"/>
              <a:t> </a:t>
            </a:r>
            <a:r>
              <a:rPr lang="en-GB" sz="2000" dirty="0" err="1"/>
              <a:t>otvoru</a:t>
            </a:r>
            <a:r>
              <a:rPr lang="en-GB" sz="2000" dirty="0"/>
              <a:t> </a:t>
            </a:r>
            <a:r>
              <a:rPr lang="en-GB" sz="2000" dirty="0">
                <a:solidFill>
                  <a:srgbClr val="FF0000"/>
                </a:solidFill>
              </a:rPr>
              <a:t>D = 0.4 mm</a:t>
            </a:r>
            <a:r>
              <a:rPr lang="en-GB" sz="2000" dirty="0"/>
              <a:t>:</a:t>
            </a:r>
            <a:endParaRPr lang="sk-SK" sz="2000" dirty="0"/>
          </a:p>
          <a:p>
            <a:pPr marL="0" indent="0">
              <a:buNone/>
            </a:pPr>
            <a:r>
              <a:rPr lang="en-GB" sz="2000" dirty="0">
                <a:solidFill>
                  <a:srgbClr val="FF0000"/>
                </a:solidFill>
              </a:rPr>
              <a:t>   </a:t>
            </a:r>
            <a:r>
              <a:rPr lang="sk-SK" sz="2000" dirty="0">
                <a:solidFill>
                  <a:srgbClr val="FF0000"/>
                </a:solidFill>
              </a:rPr>
              <a:t>d = 17 </a:t>
            </a:r>
            <a:r>
              <a:rPr lang="sk-SK" sz="2000" dirty="0" err="1">
                <a:solidFill>
                  <a:srgbClr val="FF0000"/>
                </a:solidFill>
              </a:rPr>
              <a:t>μm</a:t>
            </a:r>
            <a:r>
              <a:rPr lang="sk-SK" sz="2000" dirty="0"/>
              <a:t>, </a:t>
            </a:r>
            <a:r>
              <a:rPr lang="en-GB" sz="2000" dirty="0"/>
              <a:t>10 x </a:t>
            </a:r>
            <a:r>
              <a:rPr lang="en-GB" sz="2000" dirty="0" err="1"/>
              <a:t>lepšie</a:t>
            </a:r>
            <a:r>
              <a:rPr lang="en-GB" sz="2000" dirty="0"/>
              <a:t>, ale </a:t>
            </a:r>
            <a:r>
              <a:rPr lang="en-GB" sz="2000" dirty="0" err="1"/>
              <a:t>ešte</a:t>
            </a:r>
            <a:r>
              <a:rPr lang="en-GB" sz="2000" dirty="0"/>
              <a:t> </a:t>
            </a:r>
            <a:r>
              <a:rPr lang="en-GB" sz="2000" dirty="0" err="1"/>
              <a:t>stále</a:t>
            </a:r>
            <a:r>
              <a:rPr lang="en-GB" sz="2000" dirty="0"/>
              <a:t> </a:t>
            </a:r>
            <a:r>
              <a:rPr lang="en-GB" sz="2000" dirty="0" err="1"/>
              <a:t>viac</a:t>
            </a:r>
            <a:r>
              <a:rPr lang="en-GB" sz="2000" dirty="0"/>
              <a:t> </a:t>
            </a:r>
            <a:r>
              <a:rPr lang="en-GB" sz="2000" dirty="0" err="1"/>
              <a:t>než</a:t>
            </a:r>
            <a:r>
              <a:rPr lang="en-GB" sz="2000" dirty="0"/>
              <a:t> </a:t>
            </a:r>
            <a:r>
              <a:rPr lang="en-GB" sz="2000" dirty="0" err="1"/>
              <a:t>potrebných</a:t>
            </a:r>
            <a:r>
              <a:rPr lang="en-GB" sz="2000" dirty="0"/>
              <a:t> </a:t>
            </a:r>
            <a:r>
              <a:rPr lang="sk-SK" sz="2000" dirty="0"/>
              <a:t>cca </a:t>
            </a:r>
            <a:r>
              <a:rPr lang="sk-SK" sz="2000" dirty="0">
                <a:solidFill>
                  <a:srgbClr val="FF0000"/>
                </a:solidFill>
              </a:rPr>
              <a:t>5 </a:t>
            </a:r>
            <a:r>
              <a:rPr lang="sk-SK" sz="2000" dirty="0" err="1">
                <a:solidFill>
                  <a:srgbClr val="FF0000"/>
                </a:solidFill>
              </a:rPr>
              <a:t>μm</a:t>
            </a:r>
            <a:endParaRPr lang="sk-SK" sz="20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sk-SK" dirty="0">
              <a:solidFill>
                <a:srgbClr val="FF0000"/>
              </a:solidFill>
            </a:endParaRP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D864138A-201B-4463-8504-BAD8D44D8D5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4110968"/>
              </p:ext>
            </p:extLst>
          </p:nvPr>
        </p:nvGraphicFramePr>
        <p:xfrm>
          <a:off x="2610643" y="4502867"/>
          <a:ext cx="3922713" cy="178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PHOTO-PAINT" r:id="rId3" imgW="3923197" imgH="1784331" progId="CorelPHOTOPAINT.Image.26">
                  <p:embed/>
                </p:oleObj>
              </mc:Choice>
              <mc:Fallback>
                <p:oleObj name="PHOTO-PAINT" r:id="rId3" imgW="3923197" imgH="1784331" progId="CorelPHOTOPAINT.Image.26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D864138A-201B-4463-8504-BAD8D44D8D5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610643" y="4502867"/>
                        <a:ext cx="3922713" cy="1784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A82FDEB-1B49-42B8-8E4E-CDAE622970FD}"/>
                  </a:ext>
                </a:extLst>
              </p:cNvPr>
              <p:cNvSpPr txBox="1"/>
              <p:nvPr/>
            </p:nvSpPr>
            <p:spPr>
              <a:xfrm>
                <a:off x="4902330" y="1935879"/>
                <a:ext cx="971356" cy="57515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num>
                        <m:den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𝐷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A82FDEB-1B49-42B8-8E4E-CDAE622970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2330" y="1935879"/>
                <a:ext cx="971356" cy="57515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65949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D102E-F077-40B0-9BD0-21AE4D38B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GB" dirty="0"/>
            </a:br>
            <a:r>
              <a:rPr lang="en-GB" dirty="0"/>
              <a:t> </a:t>
            </a:r>
            <a:r>
              <a:rPr lang="en-GB" b="1" dirty="0"/>
              <a:t>1. </a:t>
            </a:r>
            <a:r>
              <a:rPr lang="en-GB" b="1" dirty="0" err="1"/>
              <a:t>Vynájdite</a:t>
            </a:r>
            <a:r>
              <a:rPr lang="en-GB" b="1" dirty="0"/>
              <a:t> </a:t>
            </a:r>
            <a:r>
              <a:rPr lang="en-GB" b="1" dirty="0" err="1"/>
              <a:t>sa</a:t>
            </a:r>
            <a:r>
              <a:rPr lang="en-GB" b="1" dirty="0"/>
              <a:t>: </a:t>
            </a:r>
            <a:r>
              <a:rPr lang="en-GB" b="1" dirty="0" err="1"/>
              <a:t>Ajurvédske</a:t>
            </a:r>
            <a:r>
              <a:rPr lang="en-GB" b="1" dirty="0"/>
              <a:t> </a:t>
            </a:r>
            <a:r>
              <a:rPr lang="en-GB" b="1" dirty="0" err="1"/>
              <a:t>okuliare</a:t>
            </a:r>
            <a:r>
              <a:rPr lang="en-GB" b="1" dirty="0"/>
              <a:t>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4C0B2-D226-4117-BAE0-EEB301510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295" y="1654022"/>
            <a:ext cx="7886700" cy="4351338"/>
          </a:xfrm>
        </p:spPr>
        <p:txBody>
          <a:bodyPr/>
          <a:lstStyle/>
          <a:p>
            <a:r>
              <a:rPr lang="en-GB" sz="2000" dirty="0"/>
              <a:t>Čo </a:t>
            </a:r>
            <a:r>
              <a:rPr lang="en-GB" sz="2000" dirty="0" err="1"/>
              <a:t>tak</a:t>
            </a:r>
            <a:r>
              <a:rPr lang="en-GB" sz="2000" dirty="0"/>
              <a:t> </a:t>
            </a:r>
            <a:r>
              <a:rPr lang="en-GB" sz="2000" dirty="0" err="1"/>
              <a:t>zmenšiť</a:t>
            </a:r>
            <a:r>
              <a:rPr lang="en-GB" sz="2000" dirty="0"/>
              <a:t> D </a:t>
            </a:r>
            <a:r>
              <a:rPr lang="en-GB" sz="2000" dirty="0" err="1"/>
              <a:t>ešte</a:t>
            </a:r>
            <a:r>
              <a:rPr lang="en-GB" sz="2000" dirty="0"/>
              <a:t> 4x </a:t>
            </a:r>
            <a:r>
              <a:rPr lang="en-GB" sz="2000" dirty="0" err="1"/>
              <a:t>na</a:t>
            </a:r>
            <a:r>
              <a:rPr lang="en-GB" sz="2000" dirty="0"/>
              <a:t> 0.1 mm?</a:t>
            </a:r>
          </a:p>
          <a:p>
            <a:r>
              <a:rPr lang="en-GB" sz="2000" dirty="0" err="1"/>
              <a:t>Pozor</a:t>
            </a:r>
            <a:r>
              <a:rPr lang="en-GB" sz="2000" dirty="0"/>
              <a:t>! </a:t>
            </a:r>
            <a:r>
              <a:rPr lang="en-GB" sz="2000" dirty="0" err="1"/>
              <a:t>Nastupujú</a:t>
            </a:r>
            <a:r>
              <a:rPr lang="en-GB" sz="2000" dirty="0"/>
              <a:t> </a:t>
            </a:r>
            <a:r>
              <a:rPr lang="en-GB" sz="2000" dirty="0" err="1"/>
              <a:t>vlnové</a:t>
            </a:r>
            <a:r>
              <a:rPr lang="en-GB" sz="2000" dirty="0"/>
              <a:t> </a:t>
            </a:r>
            <a:r>
              <a:rPr lang="en-GB" sz="2000" dirty="0" err="1"/>
              <a:t>vlastnosti</a:t>
            </a:r>
            <a:r>
              <a:rPr lang="en-GB" sz="2000" dirty="0"/>
              <a:t> </a:t>
            </a:r>
            <a:r>
              <a:rPr lang="en-GB" sz="2000" dirty="0" err="1"/>
              <a:t>svetla</a:t>
            </a:r>
            <a:r>
              <a:rPr lang="en-GB" sz="2000" dirty="0"/>
              <a:t>, </a:t>
            </a:r>
            <a:r>
              <a:rPr lang="en-GB" sz="2000" dirty="0" err="1">
                <a:solidFill>
                  <a:srgbClr val="FF0000"/>
                </a:solidFill>
              </a:rPr>
              <a:t>difrakcia</a:t>
            </a:r>
            <a:r>
              <a:rPr lang="en-GB" sz="2000" dirty="0">
                <a:solidFill>
                  <a:srgbClr val="FF0000"/>
                </a:solidFill>
              </a:rPr>
              <a:t> </a:t>
            </a:r>
            <a:r>
              <a:rPr lang="en-GB" sz="2000" dirty="0" err="1">
                <a:solidFill>
                  <a:srgbClr val="FF0000"/>
                </a:solidFill>
              </a:rPr>
              <a:t>svetla</a:t>
            </a:r>
            <a:r>
              <a:rPr lang="en-GB" sz="2000" dirty="0">
                <a:solidFill>
                  <a:srgbClr val="FF0000"/>
                </a:solidFill>
              </a:rPr>
              <a:t> </a:t>
            </a:r>
            <a:r>
              <a:rPr lang="en-GB" sz="2000" dirty="0" err="1">
                <a:solidFill>
                  <a:srgbClr val="FF0000"/>
                </a:solidFill>
              </a:rPr>
              <a:t>na</a:t>
            </a:r>
            <a:r>
              <a:rPr lang="en-GB" sz="2000" dirty="0">
                <a:solidFill>
                  <a:srgbClr val="FF0000"/>
                </a:solidFill>
              </a:rPr>
              <a:t> </a:t>
            </a:r>
            <a:r>
              <a:rPr lang="en-GB" sz="2000" dirty="0" err="1">
                <a:solidFill>
                  <a:srgbClr val="FF0000"/>
                </a:solidFill>
              </a:rPr>
              <a:t>kruhovom</a:t>
            </a:r>
            <a:r>
              <a:rPr lang="en-GB" sz="2000" dirty="0">
                <a:solidFill>
                  <a:srgbClr val="FF0000"/>
                </a:solidFill>
              </a:rPr>
              <a:t> </a:t>
            </a:r>
            <a:r>
              <a:rPr lang="en-GB" sz="2000" dirty="0" err="1">
                <a:solidFill>
                  <a:srgbClr val="FF0000"/>
                </a:solidFill>
              </a:rPr>
              <a:t>otvore</a:t>
            </a:r>
            <a:r>
              <a:rPr lang="en-GB" sz="2000" dirty="0"/>
              <a:t>.</a:t>
            </a:r>
          </a:p>
          <a:p>
            <a:pPr marL="0" indent="0">
              <a:buNone/>
            </a:pPr>
            <a:r>
              <a:rPr lang="en-GB" sz="2000" dirty="0"/>
              <a:t>Pre </a:t>
            </a:r>
            <a:r>
              <a:rPr lang="en-GB" sz="2000" dirty="0" err="1"/>
              <a:t>typické</a:t>
            </a:r>
            <a:r>
              <a:rPr lang="en-GB" sz="2000" dirty="0"/>
              <a:t> </a:t>
            </a:r>
            <a:r>
              <a:rPr lang="en-GB" sz="2000" dirty="0" err="1"/>
              <a:t>hodnoty</a:t>
            </a:r>
            <a:r>
              <a:rPr lang="en-GB" sz="2000" dirty="0"/>
              <a:t> f</a:t>
            </a:r>
            <a:r>
              <a:rPr lang="en-GB" sz="2000" baseline="-25000" dirty="0"/>
              <a:t>0</a:t>
            </a:r>
            <a:r>
              <a:rPr lang="en-GB" sz="2000" dirty="0"/>
              <a:t> = 24 mm, </a:t>
            </a:r>
            <a:r>
              <a:rPr lang="en-GB" sz="2000" dirty="0" err="1"/>
              <a:t>Δf</a:t>
            </a:r>
            <a:r>
              <a:rPr lang="en-GB" sz="2000" dirty="0"/>
              <a:t> = 1 mm, 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λ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= 0.550 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br>
              <a:rPr lang="en-GB" sz="2000" dirty="0"/>
            </a:br>
            <a:r>
              <a:rPr lang="en-GB" sz="2000" dirty="0"/>
              <a:t>a </a:t>
            </a:r>
            <a:r>
              <a:rPr lang="en-GB" sz="2000" dirty="0" err="1"/>
              <a:t>priemer</a:t>
            </a:r>
            <a:r>
              <a:rPr lang="en-GB" sz="2000" dirty="0"/>
              <a:t> </a:t>
            </a:r>
            <a:r>
              <a:rPr lang="en-GB" sz="2000" dirty="0" err="1"/>
              <a:t>otvoru</a:t>
            </a:r>
            <a:r>
              <a:rPr lang="en-GB" sz="2000" dirty="0"/>
              <a:t> </a:t>
            </a:r>
            <a:r>
              <a:rPr lang="en-GB" sz="2000" dirty="0">
                <a:solidFill>
                  <a:srgbClr val="FF0000"/>
                </a:solidFill>
              </a:rPr>
              <a:t>D = 0.4 mm</a:t>
            </a:r>
            <a:r>
              <a:rPr lang="en-GB" sz="2000" dirty="0"/>
              <a:t>:</a:t>
            </a:r>
          </a:p>
          <a:p>
            <a:pPr marL="0" indent="0">
              <a:buNone/>
            </a:pPr>
            <a:r>
              <a:rPr lang="en-GB" sz="2000" dirty="0">
                <a:solidFill>
                  <a:srgbClr val="FF0000"/>
                </a:solidFill>
              </a:rPr>
              <a:t>d = 80 </a:t>
            </a:r>
            <a:r>
              <a:rPr lang="el-GR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GB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(z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geometrickej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optiky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iba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 </a:t>
            </a:r>
            <a:r>
              <a:rPr lang="el-GR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GB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0" indent="0">
              <a:buNone/>
            </a:pPr>
            <a:r>
              <a:rPr lang="en-GB" sz="20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Záver</a:t>
            </a:r>
            <a:r>
              <a:rPr lang="en-GB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0.4 mm je </a:t>
            </a:r>
            <a:r>
              <a:rPr lang="en-GB" sz="20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už</a:t>
            </a:r>
            <a:r>
              <a:rPr lang="en-GB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príliš</a:t>
            </a:r>
            <a:r>
              <a:rPr lang="en-GB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málo</a:t>
            </a:r>
            <a:r>
              <a:rPr lang="en-GB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0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existuje</a:t>
            </a:r>
            <a:r>
              <a:rPr lang="en-GB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optimálny</a:t>
            </a:r>
            <a:r>
              <a:rPr lang="en-GB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priemer</a:t>
            </a:r>
            <a:r>
              <a:rPr lang="en-GB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sk-SK" sz="20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sk-SK" dirty="0">
              <a:solidFill>
                <a:srgbClr val="FF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28AEC44-47AC-437F-A049-6951B8AEA9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3785" y="4198747"/>
            <a:ext cx="6594410" cy="265925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96889DC-3CB1-4B65-B7E0-7ADFB9DA4352}"/>
                  </a:ext>
                </a:extLst>
              </p:cNvPr>
              <p:cNvSpPr txBox="1"/>
              <p:nvPr/>
            </p:nvSpPr>
            <p:spPr>
              <a:xfrm>
                <a:off x="357673" y="5968692"/>
                <a:ext cx="2579489" cy="52418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en-GB" b="0" i="0" smtClean="0">
                          <a:latin typeface="Cambria Math" panose="02040503050406030204" pitchFamily="18" charset="0"/>
                        </a:rPr>
                        <m:t>tan</m:t>
                      </m:r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θ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1.22</m:t>
                          </m:r>
                          <m:r>
                            <m:rPr>
                              <m:sty m:val="p"/>
                            </m:rPr>
                            <a:rPr lang="el-GR" b="0" i="1" smtClean="0">
                              <a:latin typeface="Cambria Math" panose="02040503050406030204" pitchFamily="18" charset="0"/>
                            </a:rPr>
                            <m:t>λ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96889DC-3CB1-4B65-B7E0-7ADFB9DA43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673" y="5968692"/>
                <a:ext cx="2579489" cy="52418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209435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D102E-F077-40B0-9BD0-21AE4D38B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GB" dirty="0"/>
            </a:br>
            <a:r>
              <a:rPr lang="en-GB" dirty="0"/>
              <a:t> </a:t>
            </a:r>
            <a:r>
              <a:rPr lang="en-GB" b="1" dirty="0"/>
              <a:t>1. </a:t>
            </a:r>
            <a:r>
              <a:rPr lang="en-GB" b="1" dirty="0" err="1"/>
              <a:t>Vynájdite</a:t>
            </a:r>
            <a:r>
              <a:rPr lang="en-GB" b="1" dirty="0"/>
              <a:t> </a:t>
            </a:r>
            <a:r>
              <a:rPr lang="en-GB" b="1" dirty="0" err="1"/>
              <a:t>sa</a:t>
            </a:r>
            <a:r>
              <a:rPr lang="en-GB" b="1" dirty="0"/>
              <a:t>: </a:t>
            </a:r>
            <a:r>
              <a:rPr lang="en-GB" b="1" dirty="0" err="1"/>
              <a:t>Ajurvédske</a:t>
            </a:r>
            <a:r>
              <a:rPr lang="en-GB" b="1" dirty="0"/>
              <a:t> </a:t>
            </a:r>
            <a:r>
              <a:rPr lang="en-GB" b="1" dirty="0" err="1"/>
              <a:t>okuliare</a:t>
            </a:r>
            <a:r>
              <a:rPr lang="en-GB" b="1" dirty="0"/>
              <a:t>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4C0B2-D226-4117-BAE0-EEB301510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95469"/>
            <a:ext cx="7886700" cy="5262531"/>
          </a:xfrm>
        </p:spPr>
        <p:txBody>
          <a:bodyPr>
            <a:normAutofit fontScale="77500" lnSpcReduction="20000"/>
          </a:bodyPr>
          <a:lstStyle/>
          <a:p>
            <a:r>
              <a:rPr lang="en-GB" dirty="0"/>
              <a:t>V </a:t>
            </a:r>
            <a:r>
              <a:rPr lang="en-GB" dirty="0" err="1"/>
              <a:t>akej</a:t>
            </a:r>
            <a:r>
              <a:rPr lang="en-GB" dirty="0"/>
              <a:t> </a:t>
            </a:r>
            <a:r>
              <a:rPr lang="en-GB" dirty="0" err="1"/>
              <a:t>vzdialenosti</a:t>
            </a:r>
            <a:r>
              <a:rPr lang="en-GB" dirty="0"/>
              <a:t> a v </a:t>
            </a:r>
            <a:r>
              <a:rPr lang="en-GB" dirty="0" err="1"/>
              <a:t>akej</a:t>
            </a:r>
            <a:r>
              <a:rPr lang="en-GB" dirty="0"/>
              <a:t> </a:t>
            </a:r>
            <a:r>
              <a:rPr lang="en-GB" dirty="0" err="1"/>
              <a:t>konfigurácii</a:t>
            </a:r>
            <a:r>
              <a:rPr lang="en-GB" dirty="0"/>
              <a:t> (do </a:t>
            </a:r>
            <a:r>
              <a:rPr lang="en-GB" dirty="0" err="1"/>
              <a:t>trojuholníka</a:t>
            </a:r>
            <a:r>
              <a:rPr lang="en-GB" dirty="0"/>
              <a:t>, </a:t>
            </a:r>
            <a:br>
              <a:rPr lang="en-GB" dirty="0"/>
            </a:br>
            <a:r>
              <a:rPr lang="en-GB" dirty="0"/>
              <a:t>do </a:t>
            </a:r>
            <a:r>
              <a:rPr lang="en-GB" dirty="0" err="1"/>
              <a:t>štvorca</a:t>
            </a:r>
            <a:r>
              <a:rPr lang="en-GB" dirty="0"/>
              <a:t>, …) </a:t>
            </a:r>
            <a:r>
              <a:rPr lang="en-GB" dirty="0" err="1"/>
              <a:t>umiestniť</a:t>
            </a:r>
            <a:r>
              <a:rPr lang="en-GB" dirty="0"/>
              <a:t> </a:t>
            </a:r>
            <a:r>
              <a:rPr lang="en-GB" dirty="0" err="1"/>
              <a:t>otvory</a:t>
            </a:r>
            <a:r>
              <a:rPr lang="en-GB" dirty="0"/>
              <a:t>?</a:t>
            </a:r>
          </a:p>
          <a:p>
            <a:r>
              <a:rPr lang="en-GB" dirty="0" err="1"/>
              <a:t>Okuliare</a:t>
            </a:r>
            <a:r>
              <a:rPr lang="en-GB" dirty="0"/>
              <a:t> </a:t>
            </a:r>
            <a:r>
              <a:rPr lang="en-GB" dirty="0" err="1"/>
              <a:t>sú</a:t>
            </a:r>
            <a:r>
              <a:rPr lang="en-GB" dirty="0"/>
              <a:t> </a:t>
            </a:r>
            <a:r>
              <a:rPr lang="en-GB" dirty="0" err="1"/>
              <a:t>blízko</a:t>
            </a:r>
            <a:r>
              <a:rPr lang="en-GB" dirty="0"/>
              <a:t> </a:t>
            </a:r>
            <a:r>
              <a:rPr lang="en-GB" dirty="0" err="1"/>
              <a:t>oka</a:t>
            </a:r>
            <a:r>
              <a:rPr lang="en-GB" dirty="0"/>
              <a:t>, a </a:t>
            </a:r>
            <a:r>
              <a:rPr lang="en-GB" dirty="0" err="1"/>
              <a:t>teda</a:t>
            </a:r>
            <a:r>
              <a:rPr lang="en-GB" dirty="0"/>
              <a:t> </a:t>
            </a:r>
            <a:r>
              <a:rPr lang="en-GB" dirty="0" err="1"/>
              <a:t>oko</a:t>
            </a:r>
            <a:r>
              <a:rPr lang="en-GB" dirty="0"/>
              <a:t> </a:t>
            </a:r>
            <a:r>
              <a:rPr lang="en-GB" dirty="0" err="1"/>
              <a:t>vníma</a:t>
            </a:r>
            <a:r>
              <a:rPr lang="en-GB" dirty="0"/>
              <a:t> </a:t>
            </a:r>
            <a:r>
              <a:rPr lang="en-GB" dirty="0" err="1"/>
              <a:t>otvory</a:t>
            </a:r>
            <a:r>
              <a:rPr lang="en-GB" dirty="0"/>
              <a:t> </a:t>
            </a:r>
            <a:r>
              <a:rPr lang="en-GB" dirty="0" err="1"/>
              <a:t>ako</a:t>
            </a:r>
            <a:r>
              <a:rPr lang="en-GB" dirty="0"/>
              <a:t> </a:t>
            </a:r>
            <a:r>
              <a:rPr lang="en-GB" dirty="0" err="1"/>
              <a:t>neostré</a:t>
            </a:r>
            <a:r>
              <a:rPr lang="en-GB" dirty="0"/>
              <a:t>, </a:t>
            </a:r>
            <a:r>
              <a:rPr lang="en-GB" dirty="0" err="1"/>
              <a:t>pričom</a:t>
            </a:r>
            <a:r>
              <a:rPr lang="en-GB" dirty="0"/>
              <a:t> s </a:t>
            </a:r>
            <a:r>
              <a:rPr lang="en-GB" dirty="0" err="1"/>
              <a:t>približovaním</a:t>
            </a:r>
            <a:r>
              <a:rPr lang="en-GB" dirty="0"/>
              <a:t> k </a:t>
            </a:r>
            <a:r>
              <a:rPr lang="en-GB" dirty="0" err="1"/>
              <a:t>oku</a:t>
            </a:r>
            <a:r>
              <a:rPr lang="en-GB" dirty="0"/>
              <a:t> ich </a:t>
            </a:r>
            <a:r>
              <a:rPr lang="en-GB" dirty="0" err="1"/>
              <a:t>zdanlivý</a:t>
            </a:r>
            <a:r>
              <a:rPr lang="en-GB" dirty="0"/>
              <a:t> </a:t>
            </a:r>
            <a:r>
              <a:rPr lang="en-GB" dirty="0" err="1"/>
              <a:t>priemer</a:t>
            </a:r>
            <a:r>
              <a:rPr lang="en-GB" dirty="0"/>
              <a:t> </a:t>
            </a:r>
            <a:r>
              <a:rPr lang="en-GB" dirty="0" err="1"/>
              <a:t>rastie</a:t>
            </a:r>
            <a:r>
              <a:rPr lang="en-GB" dirty="0"/>
              <a:t> a </a:t>
            </a:r>
            <a:r>
              <a:rPr lang="en-GB" dirty="0" err="1"/>
              <a:t>začnú</a:t>
            </a:r>
            <a:r>
              <a:rPr lang="en-GB" dirty="0"/>
              <a:t> </a:t>
            </a:r>
            <a:r>
              <a:rPr lang="en-GB" dirty="0" err="1"/>
              <a:t>sa</a:t>
            </a:r>
            <a:r>
              <a:rPr lang="en-GB" dirty="0"/>
              <a:t> </a:t>
            </a:r>
            <a:r>
              <a:rPr lang="en-GB" dirty="0" err="1"/>
              <a:t>prekrývať</a:t>
            </a:r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V </a:t>
            </a:r>
            <a:r>
              <a:rPr lang="en-GB" dirty="0" err="1"/>
              <a:t>prekrývajúcich</a:t>
            </a:r>
            <a:r>
              <a:rPr lang="en-GB" dirty="0"/>
              <a:t> </a:t>
            </a:r>
            <a:r>
              <a:rPr lang="en-GB" dirty="0" err="1"/>
              <a:t>sa</a:t>
            </a:r>
            <a:r>
              <a:rPr lang="en-GB" dirty="0"/>
              <a:t> </a:t>
            </a:r>
            <a:r>
              <a:rPr lang="en-GB" dirty="0" err="1"/>
              <a:t>oblastiach</a:t>
            </a:r>
            <a:r>
              <a:rPr lang="en-GB" dirty="0"/>
              <a:t> </a:t>
            </a:r>
            <a:r>
              <a:rPr lang="en-GB" dirty="0" err="1"/>
              <a:t>dopadá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to </a:t>
            </a:r>
            <a:r>
              <a:rPr lang="en-GB" dirty="0" err="1"/>
              <a:t>isté</a:t>
            </a:r>
            <a:r>
              <a:rPr lang="en-GB" dirty="0"/>
              <a:t> </a:t>
            </a:r>
            <a:r>
              <a:rPr lang="en-GB" dirty="0" err="1"/>
              <a:t>miesto</a:t>
            </a:r>
            <a:r>
              <a:rPr lang="en-GB" dirty="0"/>
              <a:t> </a:t>
            </a:r>
            <a:r>
              <a:rPr lang="en-GB" dirty="0" err="1"/>
              <a:t>sietnice</a:t>
            </a:r>
            <a:r>
              <a:rPr lang="en-GB" dirty="0"/>
              <a:t> </a:t>
            </a:r>
            <a:r>
              <a:rPr lang="en-GB" dirty="0" err="1"/>
              <a:t>svetlo</a:t>
            </a:r>
            <a:r>
              <a:rPr lang="en-GB" dirty="0"/>
              <a:t> z </a:t>
            </a:r>
            <a:r>
              <a:rPr lang="en-GB" dirty="0" err="1"/>
              <a:t>dvoch</a:t>
            </a:r>
            <a:r>
              <a:rPr lang="en-GB" dirty="0"/>
              <a:t> </a:t>
            </a:r>
            <a:r>
              <a:rPr lang="en-GB" dirty="0" err="1"/>
              <a:t>otvorov</a:t>
            </a:r>
            <a:r>
              <a:rPr lang="en-GB" dirty="0"/>
              <a:t> </a:t>
            </a:r>
            <a:r>
              <a:rPr lang="en-GB" dirty="0" err="1"/>
              <a:t>súčasne</a:t>
            </a:r>
            <a:r>
              <a:rPr lang="en-GB" dirty="0"/>
              <a:t>, s </a:t>
            </a:r>
            <a:r>
              <a:rPr lang="en-GB" dirty="0" err="1"/>
              <a:t>dôsledkami</a:t>
            </a:r>
            <a:r>
              <a:rPr lang="en-GB" dirty="0"/>
              <a:t>:</a:t>
            </a:r>
          </a:p>
          <a:p>
            <a:pPr lvl="1"/>
            <a:r>
              <a:rPr lang="en-GB" dirty="0"/>
              <a:t>V </a:t>
            </a:r>
            <a:r>
              <a:rPr lang="en-GB" dirty="0" err="1"/>
              <a:t>tejto</a:t>
            </a:r>
            <a:r>
              <a:rPr lang="en-GB" dirty="0"/>
              <a:t> </a:t>
            </a:r>
            <a:r>
              <a:rPr lang="en-GB" dirty="0" err="1"/>
              <a:t>oblasti</a:t>
            </a:r>
            <a:r>
              <a:rPr lang="en-GB" dirty="0"/>
              <a:t> je </a:t>
            </a:r>
            <a:r>
              <a:rPr lang="en-GB" dirty="0" err="1"/>
              <a:t>jas</a:t>
            </a:r>
            <a:r>
              <a:rPr lang="en-GB" dirty="0"/>
              <a:t> </a:t>
            </a:r>
            <a:r>
              <a:rPr lang="en-GB" dirty="0" err="1"/>
              <a:t>obrazu</a:t>
            </a:r>
            <a:r>
              <a:rPr lang="en-GB" dirty="0"/>
              <a:t> </a:t>
            </a:r>
            <a:r>
              <a:rPr lang="en-GB" dirty="0" err="1"/>
              <a:t>vyšší</a:t>
            </a:r>
            <a:endParaRPr lang="en-GB" dirty="0"/>
          </a:p>
          <a:p>
            <a:pPr lvl="1"/>
            <a:r>
              <a:rPr lang="en-GB" dirty="0" err="1"/>
              <a:t>Keďže</a:t>
            </a:r>
            <a:r>
              <a:rPr lang="en-GB" dirty="0"/>
              <a:t> </a:t>
            </a:r>
            <a:r>
              <a:rPr lang="en-GB" dirty="0" err="1"/>
              <a:t>ohnisko</a:t>
            </a:r>
            <a:r>
              <a:rPr lang="en-GB" dirty="0"/>
              <a:t> </a:t>
            </a:r>
            <a:r>
              <a:rPr lang="en-GB" dirty="0" err="1"/>
              <a:t>šošovky</a:t>
            </a:r>
            <a:r>
              <a:rPr lang="en-GB" dirty="0"/>
              <a:t> je za </a:t>
            </a:r>
            <a:r>
              <a:rPr lang="en-GB" dirty="0" err="1"/>
              <a:t>sietnicou</a:t>
            </a:r>
            <a:r>
              <a:rPr lang="en-GB" dirty="0"/>
              <a:t>, je v </a:t>
            </a:r>
            <a:r>
              <a:rPr lang="en-GB" dirty="0" err="1"/>
              <a:t>oblasti</a:t>
            </a:r>
            <a:r>
              <a:rPr lang="en-GB" dirty="0"/>
              <a:t> </a:t>
            </a:r>
            <a:r>
              <a:rPr lang="en-GB" dirty="0" err="1"/>
              <a:t>prekryvu</a:t>
            </a:r>
            <a:r>
              <a:rPr lang="en-GB" dirty="0"/>
              <a:t> </a:t>
            </a:r>
            <a:r>
              <a:rPr lang="en-GB" dirty="0" err="1">
                <a:solidFill>
                  <a:srgbClr val="FF0000"/>
                </a:solidFill>
              </a:rPr>
              <a:t>obraz</a:t>
            </a:r>
            <a:r>
              <a:rPr lang="en-GB" dirty="0">
                <a:solidFill>
                  <a:srgbClr val="FF0000"/>
                </a:solidFill>
              </a:rPr>
              <a:t> </a:t>
            </a:r>
            <a:r>
              <a:rPr lang="en-GB" dirty="0" err="1">
                <a:solidFill>
                  <a:srgbClr val="FF0000"/>
                </a:solidFill>
              </a:rPr>
              <a:t>zdvojený</a:t>
            </a:r>
            <a:endParaRPr lang="en-GB" dirty="0">
              <a:solidFill>
                <a:srgbClr val="FF0000"/>
              </a:solidFill>
            </a:endParaRPr>
          </a:p>
          <a:p>
            <a:pPr lvl="1"/>
            <a:r>
              <a:rPr lang="en-GB" dirty="0"/>
              <a:t>Ak </a:t>
            </a:r>
            <a:r>
              <a:rPr lang="en-GB" dirty="0" err="1"/>
              <a:t>sú</a:t>
            </a:r>
            <a:r>
              <a:rPr lang="en-GB" dirty="0"/>
              <a:t> </a:t>
            </a:r>
            <a:r>
              <a:rPr lang="en-GB" dirty="0" err="1"/>
              <a:t>otvory</a:t>
            </a:r>
            <a:r>
              <a:rPr lang="en-GB" dirty="0"/>
              <a:t> </a:t>
            </a:r>
            <a:r>
              <a:rPr lang="en-GB" dirty="0" err="1"/>
              <a:t>ďaleko</a:t>
            </a:r>
            <a:r>
              <a:rPr lang="en-GB" dirty="0"/>
              <a:t> – </a:t>
            </a:r>
            <a:r>
              <a:rPr lang="en-GB" dirty="0" err="1"/>
              <a:t>vnímame</a:t>
            </a:r>
            <a:r>
              <a:rPr lang="en-GB" dirty="0"/>
              <a:t> </a:t>
            </a:r>
            <a:r>
              <a:rPr lang="en-GB" dirty="0" err="1"/>
              <a:t>iba</a:t>
            </a:r>
            <a:r>
              <a:rPr lang="en-GB" dirty="0"/>
              <a:t> </a:t>
            </a:r>
            <a:r>
              <a:rPr lang="en-GB" dirty="0" err="1"/>
              <a:t>časti</a:t>
            </a:r>
            <a:r>
              <a:rPr lang="en-GB" dirty="0"/>
              <a:t> </a:t>
            </a:r>
            <a:r>
              <a:rPr lang="en-GB" dirty="0" err="1"/>
              <a:t>obrazu</a:t>
            </a:r>
            <a:r>
              <a:rPr lang="en-GB" dirty="0"/>
              <a:t> </a:t>
            </a:r>
            <a:r>
              <a:rPr lang="en-GB" dirty="0" err="1"/>
              <a:t>viditeľné</a:t>
            </a:r>
            <a:r>
              <a:rPr lang="en-GB" dirty="0"/>
              <a:t> </a:t>
            </a:r>
            <a:r>
              <a:rPr lang="en-GB" dirty="0" err="1"/>
              <a:t>cez</a:t>
            </a:r>
            <a:r>
              <a:rPr lang="en-GB" dirty="0"/>
              <a:t> </a:t>
            </a:r>
            <a:r>
              <a:rPr lang="en-GB" dirty="0" err="1">
                <a:solidFill>
                  <a:srgbClr val="FF0000"/>
                </a:solidFill>
              </a:rPr>
              <a:t>separované</a:t>
            </a:r>
            <a:r>
              <a:rPr lang="en-GB" dirty="0"/>
              <a:t> </a:t>
            </a:r>
            <a:r>
              <a:rPr lang="en-GB" dirty="0" err="1"/>
              <a:t>otvory</a:t>
            </a:r>
            <a:r>
              <a:rPr lang="en-GB" dirty="0"/>
              <a:t>, </a:t>
            </a:r>
            <a:r>
              <a:rPr lang="en-GB" dirty="0" err="1">
                <a:solidFill>
                  <a:srgbClr val="FF0000"/>
                </a:solidFill>
              </a:rPr>
              <a:t>treba</a:t>
            </a:r>
            <a:r>
              <a:rPr lang="en-GB" dirty="0">
                <a:solidFill>
                  <a:srgbClr val="FF0000"/>
                </a:solidFill>
              </a:rPr>
              <a:t> </a:t>
            </a:r>
            <a:r>
              <a:rPr lang="en-GB" dirty="0" err="1">
                <a:solidFill>
                  <a:srgbClr val="FF0000"/>
                </a:solidFill>
              </a:rPr>
              <a:t>nájsť</a:t>
            </a:r>
            <a:r>
              <a:rPr lang="en-GB" dirty="0">
                <a:solidFill>
                  <a:srgbClr val="FF0000"/>
                </a:solidFill>
              </a:rPr>
              <a:t> </a:t>
            </a:r>
            <a:r>
              <a:rPr lang="en-GB" dirty="0" err="1">
                <a:solidFill>
                  <a:srgbClr val="FF0000"/>
                </a:solidFill>
              </a:rPr>
              <a:t>kompromis</a:t>
            </a:r>
            <a:endParaRPr lang="en-GB" dirty="0">
              <a:solidFill>
                <a:srgbClr val="FF0000"/>
              </a:solidFill>
            </a:endParaRPr>
          </a:p>
          <a:p>
            <a:pPr lvl="1"/>
            <a:endParaRPr lang="en-GB" dirty="0"/>
          </a:p>
          <a:p>
            <a:pPr marL="0" indent="0">
              <a:buNone/>
            </a:pPr>
            <a:endParaRPr lang="sk-SK" dirty="0">
              <a:solidFill>
                <a:srgbClr val="FF0000"/>
              </a:solidFill>
            </a:endParaRP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8D9C8DD0-0A86-4CD0-AB90-DD0C2A3A95C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2690439"/>
              </p:ext>
            </p:extLst>
          </p:nvPr>
        </p:nvGraphicFramePr>
        <p:xfrm>
          <a:off x="1294622" y="3017442"/>
          <a:ext cx="1751013" cy="1776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PHOTO-PAINT" r:id="rId3" imgW="1751667" imgH="1776456" progId="CorelPHOTOPAINT.Image.26">
                  <p:embed/>
                </p:oleObj>
              </mc:Choice>
              <mc:Fallback>
                <p:oleObj name="PHOTO-PAINT" r:id="rId3" imgW="1751667" imgH="1776456" progId="CorelPHOTOPAINT.Image.26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8D9C8DD0-0A86-4CD0-AB90-DD0C2A3A95C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94622" y="3017442"/>
                        <a:ext cx="1751013" cy="17764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E2E017C7-147A-445E-A648-10D3DA0E4F6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4949334"/>
              </p:ext>
            </p:extLst>
          </p:nvPr>
        </p:nvGraphicFramePr>
        <p:xfrm>
          <a:off x="3451598" y="2921032"/>
          <a:ext cx="2009775" cy="1878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PHOTO-PAINT" r:id="rId5" imgW="2010436" imgH="1878365" progId="CorelPHOTOPAINT.Image.26">
                  <p:embed/>
                </p:oleObj>
              </mc:Choice>
              <mc:Fallback>
                <p:oleObj name="PHOTO-PAINT" r:id="rId5" imgW="2010436" imgH="1878365" progId="CorelPHOTOPAINT.Image.26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E2E017C7-147A-445E-A648-10D3DA0E4F6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451598" y="2921032"/>
                        <a:ext cx="2009775" cy="18780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5CF95A3F-0E8E-4D6D-9D4E-76D43FF3736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67337" y="2921032"/>
            <a:ext cx="2501607" cy="1969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0416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D102E-F077-40B0-9BD0-21AE4D38B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GB" dirty="0"/>
            </a:br>
            <a:r>
              <a:rPr lang="en-GB" dirty="0"/>
              <a:t> </a:t>
            </a:r>
            <a:r>
              <a:rPr lang="en-GB" b="1" dirty="0"/>
              <a:t>1. </a:t>
            </a:r>
            <a:r>
              <a:rPr lang="en-GB" b="1" dirty="0" err="1"/>
              <a:t>Vynájdite</a:t>
            </a:r>
            <a:r>
              <a:rPr lang="en-GB" b="1" dirty="0"/>
              <a:t> </a:t>
            </a:r>
            <a:r>
              <a:rPr lang="en-GB" b="1" dirty="0" err="1"/>
              <a:t>sa</a:t>
            </a:r>
            <a:r>
              <a:rPr lang="en-GB" b="1" dirty="0"/>
              <a:t>: </a:t>
            </a:r>
            <a:r>
              <a:rPr lang="en-GB" b="1" dirty="0" err="1"/>
              <a:t>Ajurvédske</a:t>
            </a:r>
            <a:r>
              <a:rPr lang="en-GB" b="1" dirty="0"/>
              <a:t> </a:t>
            </a:r>
            <a:r>
              <a:rPr lang="en-GB" b="1" dirty="0" err="1"/>
              <a:t>okuliare</a:t>
            </a:r>
            <a:r>
              <a:rPr lang="en-GB" b="1" dirty="0"/>
              <a:t>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4C0B2-D226-4117-BAE0-EEB301510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95470"/>
            <a:ext cx="7886700" cy="4388564"/>
          </a:xfrm>
        </p:spPr>
        <p:txBody>
          <a:bodyPr>
            <a:normAutofit fontScale="92500" lnSpcReduction="20000"/>
          </a:bodyPr>
          <a:lstStyle/>
          <a:p>
            <a:r>
              <a:rPr lang="en-GB" dirty="0" err="1"/>
              <a:t>Čo</a:t>
            </a:r>
            <a:r>
              <a:rPr lang="en-GB" dirty="0"/>
              <a:t> s </a:t>
            </a:r>
            <a:r>
              <a:rPr lang="en-GB" dirty="0" err="1"/>
              <a:t>úlohou</a:t>
            </a:r>
            <a:r>
              <a:rPr lang="en-GB" dirty="0"/>
              <a:t>?</a:t>
            </a:r>
          </a:p>
          <a:p>
            <a:pPr lvl="1"/>
            <a:r>
              <a:rPr lang="en-GB" dirty="0" err="1"/>
              <a:t>Kúpiť</a:t>
            </a:r>
            <a:r>
              <a:rPr lang="en-GB" dirty="0"/>
              <a:t> </a:t>
            </a:r>
            <a:r>
              <a:rPr lang="en-GB" dirty="0" err="1"/>
              <a:t>profesionálne</a:t>
            </a:r>
            <a:r>
              <a:rPr lang="en-GB" dirty="0"/>
              <a:t> </a:t>
            </a:r>
            <a:r>
              <a:rPr lang="en-GB" dirty="0" err="1"/>
              <a:t>vyrobené</a:t>
            </a:r>
            <a:r>
              <a:rPr lang="en-GB" dirty="0"/>
              <a:t> </a:t>
            </a:r>
            <a:r>
              <a:rPr lang="en-GB" dirty="0" err="1"/>
              <a:t>okuliare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inšpiráciu</a:t>
            </a:r>
            <a:endParaRPr lang="en-GB" dirty="0"/>
          </a:p>
          <a:p>
            <a:pPr lvl="1"/>
            <a:r>
              <a:rPr lang="en-GB" dirty="0" err="1"/>
              <a:t>Vyskúšať</a:t>
            </a:r>
            <a:r>
              <a:rPr lang="en-GB" dirty="0"/>
              <a:t> </a:t>
            </a:r>
            <a:r>
              <a:rPr lang="en-GB" dirty="0" err="1"/>
              <a:t>pohľad</a:t>
            </a:r>
            <a:r>
              <a:rPr lang="en-GB" dirty="0"/>
              <a:t> </a:t>
            </a:r>
            <a:r>
              <a:rPr lang="en-GB" dirty="0" err="1"/>
              <a:t>cez</a:t>
            </a:r>
            <a:r>
              <a:rPr lang="en-GB" dirty="0"/>
              <a:t> ne </a:t>
            </a:r>
            <a:r>
              <a:rPr lang="en-GB" dirty="0" err="1"/>
              <a:t>pri</a:t>
            </a:r>
            <a:r>
              <a:rPr lang="en-GB" dirty="0"/>
              <a:t> </a:t>
            </a:r>
            <a:r>
              <a:rPr lang="en-GB" dirty="0" err="1"/>
              <a:t>rôznych</a:t>
            </a:r>
            <a:r>
              <a:rPr lang="en-GB" dirty="0"/>
              <a:t> </a:t>
            </a:r>
            <a:r>
              <a:rPr lang="en-GB" dirty="0" err="1"/>
              <a:t>vzdialenostiach</a:t>
            </a:r>
            <a:r>
              <a:rPr lang="en-GB" dirty="0"/>
              <a:t> </a:t>
            </a:r>
            <a:r>
              <a:rPr lang="en-GB" dirty="0" err="1"/>
              <a:t>okuliarov</a:t>
            </a:r>
            <a:r>
              <a:rPr lang="en-GB" dirty="0"/>
              <a:t> od </a:t>
            </a:r>
            <a:r>
              <a:rPr lang="en-GB" dirty="0" err="1"/>
              <a:t>oka</a:t>
            </a:r>
            <a:r>
              <a:rPr lang="en-GB" dirty="0"/>
              <a:t> (</a:t>
            </a:r>
            <a:r>
              <a:rPr lang="en-GB" dirty="0" err="1"/>
              <a:t>mení</a:t>
            </a:r>
            <a:r>
              <a:rPr lang="en-GB" dirty="0"/>
              <a:t> </a:t>
            </a:r>
            <a:r>
              <a:rPr lang="en-GB" dirty="0" err="1"/>
              <a:t>sa</a:t>
            </a:r>
            <a:r>
              <a:rPr lang="en-GB" dirty="0"/>
              <a:t> </a:t>
            </a:r>
            <a:r>
              <a:rPr lang="en-GB" dirty="0" err="1"/>
              <a:t>zdanlivá</a:t>
            </a:r>
            <a:r>
              <a:rPr lang="en-GB" dirty="0"/>
              <a:t> </a:t>
            </a:r>
            <a:r>
              <a:rPr lang="en-GB" dirty="0" err="1"/>
              <a:t>veľkosť</a:t>
            </a:r>
            <a:r>
              <a:rPr lang="en-GB" dirty="0"/>
              <a:t> </a:t>
            </a:r>
            <a:r>
              <a:rPr lang="en-GB" dirty="0" err="1"/>
              <a:t>otvorov</a:t>
            </a:r>
            <a:r>
              <a:rPr lang="en-GB" dirty="0"/>
              <a:t>)</a:t>
            </a:r>
          </a:p>
          <a:p>
            <a:pPr lvl="1"/>
            <a:r>
              <a:rPr lang="en-GB" dirty="0" err="1"/>
              <a:t>Vyrobiť</a:t>
            </a:r>
            <a:r>
              <a:rPr lang="en-GB" dirty="0"/>
              <a:t> </a:t>
            </a:r>
            <a:r>
              <a:rPr lang="en-GB" dirty="0" err="1"/>
              <a:t>si</a:t>
            </a:r>
            <a:r>
              <a:rPr lang="en-GB" dirty="0"/>
              <a:t> </a:t>
            </a:r>
            <a:r>
              <a:rPr lang="en-GB" dirty="0" err="1"/>
              <a:t>vlastné</a:t>
            </a:r>
            <a:r>
              <a:rPr lang="en-GB" dirty="0"/>
              <a:t> “</a:t>
            </a:r>
            <a:r>
              <a:rPr lang="en-GB" dirty="0" err="1"/>
              <a:t>sklíčka</a:t>
            </a:r>
            <a:r>
              <a:rPr lang="en-GB" dirty="0"/>
              <a:t>” s </a:t>
            </a:r>
            <a:r>
              <a:rPr lang="en-GB" dirty="0" err="1"/>
              <a:t>otvormi</a:t>
            </a:r>
            <a:r>
              <a:rPr lang="en-GB" dirty="0"/>
              <a:t> </a:t>
            </a:r>
            <a:r>
              <a:rPr lang="en-GB" dirty="0" err="1"/>
              <a:t>rôznej</a:t>
            </a:r>
            <a:r>
              <a:rPr lang="en-GB" dirty="0"/>
              <a:t> </a:t>
            </a:r>
            <a:r>
              <a:rPr lang="en-GB" dirty="0" err="1"/>
              <a:t>veľkosti</a:t>
            </a:r>
            <a:r>
              <a:rPr lang="en-GB" dirty="0"/>
              <a:t> a v </a:t>
            </a:r>
            <a:r>
              <a:rPr lang="en-GB" dirty="0" err="1"/>
              <a:t>rôznych</a:t>
            </a:r>
            <a:r>
              <a:rPr lang="en-GB" dirty="0"/>
              <a:t> </a:t>
            </a:r>
            <a:r>
              <a:rPr lang="en-GB" dirty="0" err="1"/>
              <a:t>vzdialenostiach</a:t>
            </a:r>
            <a:r>
              <a:rPr lang="en-GB" dirty="0"/>
              <a:t> a </a:t>
            </a:r>
            <a:r>
              <a:rPr lang="en-GB" dirty="0" err="1"/>
              <a:t>rôzne</a:t>
            </a:r>
            <a:r>
              <a:rPr lang="en-GB" dirty="0"/>
              <a:t> </a:t>
            </a:r>
            <a:r>
              <a:rPr lang="en-GB" dirty="0" err="1"/>
              <a:t>rozmiestnené</a:t>
            </a:r>
            <a:r>
              <a:rPr lang="en-GB" dirty="0"/>
              <a:t> a </a:t>
            </a:r>
            <a:r>
              <a:rPr lang="en-GB" dirty="0" err="1"/>
              <a:t>vyskúšať</a:t>
            </a:r>
            <a:r>
              <a:rPr lang="en-GB" dirty="0"/>
              <a:t>, </a:t>
            </a:r>
            <a:r>
              <a:rPr lang="en-GB" dirty="0" err="1"/>
              <a:t>cez</a:t>
            </a:r>
            <a:r>
              <a:rPr lang="en-GB" dirty="0"/>
              <a:t> </a:t>
            </a:r>
            <a:r>
              <a:rPr lang="en-GB" dirty="0" err="1"/>
              <a:t>ktoré</a:t>
            </a:r>
            <a:r>
              <a:rPr lang="en-GB" dirty="0"/>
              <a:t> </a:t>
            </a:r>
            <a:r>
              <a:rPr lang="en-GB" dirty="0" err="1"/>
              <a:t>sa</a:t>
            </a:r>
            <a:r>
              <a:rPr lang="en-GB" dirty="0"/>
              <a:t> </a:t>
            </a:r>
            <a:r>
              <a:rPr lang="en-GB" dirty="0" err="1"/>
              <a:t>najlepšie</a:t>
            </a:r>
            <a:r>
              <a:rPr lang="en-GB" dirty="0"/>
              <a:t> </a:t>
            </a:r>
            <a:r>
              <a:rPr lang="en-GB" dirty="0" err="1"/>
              <a:t>pozerá</a:t>
            </a:r>
            <a:endParaRPr lang="en-GB" dirty="0"/>
          </a:p>
          <a:p>
            <a:pPr lvl="1"/>
            <a:r>
              <a:rPr lang="en-GB" dirty="0" err="1"/>
              <a:t>Porovnať</a:t>
            </a:r>
            <a:r>
              <a:rPr lang="en-GB" dirty="0"/>
              <a:t> </a:t>
            </a:r>
            <a:r>
              <a:rPr lang="en-GB" dirty="0" err="1"/>
              <a:t>získané</a:t>
            </a:r>
            <a:r>
              <a:rPr lang="en-GB" dirty="0"/>
              <a:t> </a:t>
            </a:r>
            <a:r>
              <a:rPr lang="en-GB" dirty="0" err="1"/>
              <a:t>výsledky</a:t>
            </a:r>
            <a:r>
              <a:rPr lang="en-GB" dirty="0"/>
              <a:t> s </a:t>
            </a:r>
            <a:r>
              <a:rPr lang="en-GB" dirty="0" err="1"/>
              <a:t>teóriou</a:t>
            </a:r>
            <a:endParaRPr lang="en-GB" dirty="0"/>
          </a:p>
          <a:p>
            <a:pPr lvl="2"/>
            <a:r>
              <a:rPr lang="en-GB" dirty="0" err="1"/>
              <a:t>Vzdialenosť</a:t>
            </a:r>
            <a:r>
              <a:rPr lang="en-GB" dirty="0"/>
              <a:t> </a:t>
            </a:r>
            <a:r>
              <a:rPr lang="en-GB" dirty="0" err="1"/>
              <a:t>otvorov</a:t>
            </a:r>
            <a:r>
              <a:rPr lang="en-GB" dirty="0"/>
              <a:t> vs. </a:t>
            </a:r>
            <a:r>
              <a:rPr lang="en-GB" dirty="0" err="1"/>
              <a:t>priemer</a:t>
            </a:r>
            <a:r>
              <a:rPr lang="en-GB" dirty="0"/>
              <a:t> </a:t>
            </a:r>
            <a:r>
              <a:rPr lang="en-GB" dirty="0" err="1"/>
              <a:t>zreničky</a:t>
            </a:r>
            <a:endParaRPr lang="en-GB" dirty="0"/>
          </a:p>
          <a:p>
            <a:pPr lvl="2"/>
            <a:r>
              <a:rPr lang="en-GB" dirty="0" err="1"/>
              <a:t>Veľkosť</a:t>
            </a:r>
            <a:r>
              <a:rPr lang="en-GB" dirty="0"/>
              <a:t> </a:t>
            </a:r>
            <a:r>
              <a:rPr lang="en-GB" dirty="0" err="1"/>
              <a:t>otvorov</a:t>
            </a:r>
            <a:r>
              <a:rPr lang="en-GB" dirty="0"/>
              <a:t> vs. </a:t>
            </a:r>
            <a:r>
              <a:rPr lang="en-GB" dirty="0" err="1"/>
              <a:t>difrakčný</a:t>
            </a:r>
            <a:r>
              <a:rPr lang="en-GB" dirty="0"/>
              <a:t> limit</a:t>
            </a:r>
          </a:p>
          <a:p>
            <a:pPr lvl="1"/>
            <a:r>
              <a:rPr lang="en-GB" dirty="0" err="1"/>
              <a:t>Kvantitatívne</a:t>
            </a:r>
            <a:r>
              <a:rPr lang="en-GB" dirty="0"/>
              <a:t> </a:t>
            </a:r>
            <a:r>
              <a:rPr lang="en-GB" dirty="0" err="1"/>
              <a:t>merania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potvrdenie</a:t>
            </a:r>
            <a:r>
              <a:rPr lang="en-GB" dirty="0"/>
              <a:t> </a:t>
            </a:r>
            <a:r>
              <a:rPr lang="en-GB" dirty="0" err="1"/>
              <a:t>teórie</a:t>
            </a:r>
            <a:r>
              <a:rPr lang="en-GB" dirty="0"/>
              <a:t> </a:t>
            </a:r>
          </a:p>
          <a:p>
            <a:pPr lvl="2"/>
            <a:r>
              <a:rPr lang="en-GB" dirty="0" err="1"/>
              <a:t>Namiesto</a:t>
            </a:r>
            <a:r>
              <a:rPr lang="en-GB" dirty="0"/>
              <a:t> </a:t>
            </a:r>
            <a:r>
              <a:rPr lang="en-GB" dirty="0" err="1"/>
              <a:t>oka</a:t>
            </a:r>
            <a:r>
              <a:rPr lang="en-GB" dirty="0"/>
              <a:t> </a:t>
            </a:r>
            <a:r>
              <a:rPr lang="en-GB" dirty="0" err="1"/>
              <a:t>použiť</a:t>
            </a:r>
            <a:r>
              <a:rPr lang="en-GB" dirty="0"/>
              <a:t> </a:t>
            </a:r>
            <a:r>
              <a:rPr lang="en-GB" dirty="0" err="1"/>
              <a:t>fotoaparát</a:t>
            </a:r>
            <a:endParaRPr lang="en-GB" dirty="0"/>
          </a:p>
          <a:p>
            <a:pPr lvl="2"/>
            <a:r>
              <a:rPr lang="en-GB" dirty="0"/>
              <a:t>“</a:t>
            </a:r>
            <a:r>
              <a:rPr lang="en-GB" dirty="0" err="1"/>
              <a:t>Krátkozrakosť</a:t>
            </a:r>
            <a:r>
              <a:rPr lang="en-GB" dirty="0"/>
              <a:t>” </a:t>
            </a:r>
            <a:r>
              <a:rPr lang="en-GB" dirty="0" err="1"/>
              <a:t>fotoaparátu</a:t>
            </a:r>
            <a:r>
              <a:rPr lang="en-GB" dirty="0"/>
              <a:t> </a:t>
            </a:r>
            <a:r>
              <a:rPr lang="en-GB" dirty="0" err="1"/>
              <a:t>docieliť</a:t>
            </a:r>
            <a:r>
              <a:rPr lang="en-GB" dirty="0"/>
              <a:t> </a:t>
            </a:r>
            <a:r>
              <a:rPr lang="en-GB" dirty="0" err="1"/>
              <a:t>zaostrením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krátku</a:t>
            </a:r>
            <a:r>
              <a:rPr lang="en-GB" dirty="0"/>
              <a:t> </a:t>
            </a:r>
            <a:r>
              <a:rPr lang="en-GB" dirty="0" err="1"/>
              <a:t>vzdialenosť</a:t>
            </a:r>
            <a:endParaRPr lang="en-GB" dirty="0"/>
          </a:p>
          <a:p>
            <a:pPr lvl="2"/>
            <a:r>
              <a:rPr lang="en-GB" dirty="0" err="1"/>
              <a:t>Priemer</a:t>
            </a:r>
            <a:r>
              <a:rPr lang="en-GB" dirty="0"/>
              <a:t> </a:t>
            </a:r>
            <a:r>
              <a:rPr lang="en-GB" dirty="0" err="1"/>
              <a:t>zreničky</a:t>
            </a:r>
            <a:r>
              <a:rPr lang="en-GB" dirty="0"/>
              <a:t> </a:t>
            </a:r>
            <a:r>
              <a:rPr lang="en-GB" dirty="0" err="1"/>
              <a:t>sa</a:t>
            </a:r>
            <a:r>
              <a:rPr lang="en-GB" dirty="0"/>
              <a:t> </a:t>
            </a:r>
            <a:r>
              <a:rPr lang="en-GB" dirty="0" err="1"/>
              <a:t>mení</a:t>
            </a:r>
            <a:r>
              <a:rPr lang="en-GB" dirty="0"/>
              <a:t> </a:t>
            </a:r>
            <a:r>
              <a:rPr lang="en-GB" dirty="0" err="1"/>
              <a:t>clonovým</a:t>
            </a:r>
            <a:r>
              <a:rPr lang="en-GB" dirty="0"/>
              <a:t> </a:t>
            </a:r>
            <a:r>
              <a:rPr lang="en-GB" dirty="0" err="1"/>
              <a:t>číslom</a:t>
            </a:r>
            <a:endParaRPr lang="en-GB" dirty="0"/>
          </a:p>
          <a:p>
            <a:pPr lvl="1"/>
            <a:endParaRPr lang="en-GB" dirty="0"/>
          </a:p>
          <a:p>
            <a:pPr marL="0" indent="0">
              <a:buNone/>
            </a:pPr>
            <a:endParaRPr lang="sk-SK" dirty="0">
              <a:solidFill>
                <a:srgbClr val="FF000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0E8724E-8231-48F1-8091-538BF169C2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7560" y="5684861"/>
            <a:ext cx="2684166" cy="921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2130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</TotalTime>
  <Words>543</Words>
  <Application>Microsoft Office PowerPoint</Application>
  <PresentationFormat>On-screen Show (4:3)</PresentationFormat>
  <Paragraphs>50</Paragraphs>
  <Slides>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Cambria Math</vt:lpstr>
      <vt:lpstr>Office Theme</vt:lpstr>
      <vt:lpstr>PHOTO-PAINT</vt:lpstr>
      <vt:lpstr> 1. Vynájdite sa: Ajurvédske okuliare </vt:lpstr>
      <vt:lpstr>  1. Vynájdite sa: Ajurvédske okuliare </vt:lpstr>
      <vt:lpstr>  1. Vynájdite sa: Ajurvédske okuliare </vt:lpstr>
      <vt:lpstr>  1. Vynájdite sa: Ajurvédske okuliare </vt:lpstr>
      <vt:lpstr>  1. Vynájdite sa: Ajurvédske okuliare </vt:lpstr>
      <vt:lpstr>  1. Vynájdite sa: Ajurvédske okuliare </vt:lpstr>
      <vt:lpstr>  1. Vynájdite sa: Ajurvédske okuliare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1. Vynájdite sa: Ajurvédske okuliare </dc:title>
  <dc:creator>Kundracik František</dc:creator>
  <cp:lastModifiedBy>Kundracik František</cp:lastModifiedBy>
  <cp:revision>4</cp:revision>
  <dcterms:created xsi:type="dcterms:W3CDTF">2026-10-09T07:22:18Z</dcterms:created>
  <dcterms:modified xsi:type="dcterms:W3CDTF">2026-10-14T06:41:23Z</dcterms:modified>
</cp:coreProperties>
</file>